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>
  <p:cSld name="제목 및 내용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5" name="Google Shape;6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6" name="Google Shape;6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>
  <p:cSld name="제목 슬라이드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288758" y="256674"/>
            <a:ext cx="11670631" cy="6344652"/>
          </a:xfrm>
          <a:prstGeom prst="roundRect">
            <a:avLst>
              <a:gd fmla="val 40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;p3"/>
          <p:cNvSpPr/>
          <p:nvPr/>
        </p:nvSpPr>
        <p:spPr>
          <a:xfrm>
            <a:off x="288757" y="1054769"/>
            <a:ext cx="11670631" cy="5546557"/>
          </a:xfrm>
          <a:custGeom>
            <a:rect b="b" l="l" r="r" t="t"/>
            <a:pathLst>
              <a:path extrusionOk="0" h="5546557" w="11670631">
                <a:moveTo>
                  <a:pt x="0" y="0"/>
                </a:moveTo>
                <a:lnTo>
                  <a:pt x="11670631" y="0"/>
                </a:lnTo>
                <a:lnTo>
                  <a:pt x="11670631" y="300788"/>
                </a:lnTo>
                <a:lnTo>
                  <a:pt x="11670631" y="677778"/>
                </a:lnTo>
                <a:lnTo>
                  <a:pt x="11670631" y="5290106"/>
                </a:lnTo>
                <a:cubicBezTo>
                  <a:pt x="11670631" y="5431740"/>
                  <a:pt x="11555814" y="5546557"/>
                  <a:pt x="11414180" y="5546557"/>
                </a:cubicBezTo>
                <a:lnTo>
                  <a:pt x="256451" y="5546557"/>
                </a:lnTo>
                <a:cubicBezTo>
                  <a:pt x="114817" y="5546557"/>
                  <a:pt x="0" y="5431740"/>
                  <a:pt x="0" y="5290106"/>
                </a:cubicBezTo>
                <a:lnTo>
                  <a:pt x="0" y="677778"/>
                </a:lnTo>
                <a:lnTo>
                  <a:pt x="0" y="30078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2;p3"/>
          <p:cNvSpPr/>
          <p:nvPr/>
        </p:nvSpPr>
        <p:spPr>
          <a:xfrm>
            <a:off x="280049" y="256674"/>
            <a:ext cx="786063" cy="6344652"/>
          </a:xfrm>
          <a:custGeom>
            <a:rect b="b" l="l" r="r" t="t"/>
            <a:pathLst>
              <a:path extrusionOk="0" h="6344652" w="786063">
                <a:moveTo>
                  <a:pt x="256451" y="0"/>
                </a:moveTo>
                <a:lnTo>
                  <a:pt x="786063" y="0"/>
                </a:lnTo>
                <a:lnTo>
                  <a:pt x="786063" y="6344652"/>
                </a:lnTo>
                <a:lnTo>
                  <a:pt x="256451" y="6344652"/>
                </a:lnTo>
                <a:cubicBezTo>
                  <a:pt x="114817" y="6344652"/>
                  <a:pt x="0" y="6229835"/>
                  <a:pt x="0" y="6088201"/>
                </a:cubicBezTo>
                <a:lnTo>
                  <a:pt x="0" y="256451"/>
                </a:lnTo>
                <a:cubicBezTo>
                  <a:pt x="0" y="114817"/>
                  <a:pt x="114817" y="0"/>
                  <a:pt x="256451" y="0"/>
                </a:cubicBezTo>
                <a:close/>
              </a:path>
            </a:pathLst>
          </a:custGeom>
          <a:solidFill>
            <a:srgbClr val="0E16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" name="Google Shape;13;p3"/>
          <p:cNvGrpSpPr/>
          <p:nvPr/>
        </p:nvGrpSpPr>
        <p:grpSpPr>
          <a:xfrm>
            <a:off x="1254723" y="397042"/>
            <a:ext cx="4427621" cy="529390"/>
            <a:chOff x="7307180" y="397042"/>
            <a:chExt cx="4427621" cy="529390"/>
          </a:xfrm>
        </p:grpSpPr>
        <p:sp>
          <p:nvSpPr>
            <p:cNvPr id="14" name="Google Shape;14;p3"/>
            <p:cNvSpPr/>
            <p:nvPr/>
          </p:nvSpPr>
          <p:spPr>
            <a:xfrm>
              <a:off x="7307180" y="397042"/>
              <a:ext cx="4427621" cy="529390"/>
            </a:xfrm>
            <a:prstGeom prst="roundRect">
              <a:avLst>
                <a:gd fmla="val 50000" name="adj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5" name="Google Shape;15;p3"/>
            <p:cNvGrpSpPr/>
            <p:nvPr/>
          </p:nvGrpSpPr>
          <p:grpSpPr>
            <a:xfrm rot="-1219227">
              <a:off x="7498081" y="519777"/>
              <a:ext cx="243234" cy="313350"/>
              <a:chOff x="7467602" y="477782"/>
              <a:chExt cx="243234" cy="313350"/>
            </a:xfrm>
          </p:grpSpPr>
          <p:sp>
            <p:nvSpPr>
              <p:cNvPr id="16" name="Google Shape;16;p3"/>
              <p:cNvSpPr/>
              <p:nvPr/>
            </p:nvSpPr>
            <p:spPr>
              <a:xfrm>
                <a:off x="7467602" y="477782"/>
                <a:ext cx="232610" cy="232610"/>
              </a:xfrm>
              <a:prstGeom prst="ellipse">
                <a:avLst/>
              </a:prstGeom>
              <a:noFill/>
              <a:ln cap="flat" cmpd="sng" w="1905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7" name="Google Shape;17;p3"/>
              <p:cNvCxnSpPr/>
              <p:nvPr/>
            </p:nvCxnSpPr>
            <p:spPr>
              <a:xfrm>
                <a:off x="7647505" y="683156"/>
                <a:ext cx="63332" cy="10797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8" name="Google Shape;18;p3"/>
            <p:cNvGrpSpPr/>
            <p:nvPr/>
          </p:nvGrpSpPr>
          <p:grpSpPr>
            <a:xfrm>
              <a:off x="11303727" y="613846"/>
              <a:ext cx="243840" cy="132080"/>
              <a:chOff x="12697097" y="-113211"/>
              <a:chExt cx="418013" cy="226423"/>
            </a:xfrm>
          </p:grpSpPr>
          <p:cxnSp>
            <p:nvCxnSpPr>
              <p:cNvPr id="19" name="Google Shape;19;p3"/>
              <p:cNvCxnSpPr/>
              <p:nvPr/>
            </p:nvCxnSpPr>
            <p:spPr>
              <a:xfrm>
                <a:off x="12697097" y="-113211"/>
                <a:ext cx="209006" cy="217714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" name="Google Shape;20;p3"/>
              <p:cNvCxnSpPr/>
              <p:nvPr/>
            </p:nvCxnSpPr>
            <p:spPr>
              <a:xfrm flipH="1">
                <a:off x="12906103" y="-113211"/>
                <a:ext cx="209006" cy="22642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cxnSp>
        <p:nvCxnSpPr>
          <p:cNvPr id="21" name="Google Shape;21;p3"/>
          <p:cNvCxnSpPr/>
          <p:nvPr/>
        </p:nvCxnSpPr>
        <p:spPr>
          <a:xfrm>
            <a:off x="334590" y="1053733"/>
            <a:ext cx="687977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" name="Google Shape;22;p3"/>
          <p:cNvCxnSpPr/>
          <p:nvPr/>
        </p:nvCxnSpPr>
        <p:spPr>
          <a:xfrm>
            <a:off x="334590" y="1746065"/>
            <a:ext cx="687977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" name="Google Shape;23;p3"/>
          <p:cNvCxnSpPr/>
          <p:nvPr/>
        </p:nvCxnSpPr>
        <p:spPr>
          <a:xfrm>
            <a:off x="334590" y="2438397"/>
            <a:ext cx="687977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" name="Google Shape;24;p3"/>
          <p:cNvCxnSpPr/>
          <p:nvPr/>
        </p:nvCxnSpPr>
        <p:spPr>
          <a:xfrm>
            <a:off x="334590" y="3130729"/>
            <a:ext cx="687977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" name="Google Shape;25;p3"/>
          <p:cNvCxnSpPr/>
          <p:nvPr/>
        </p:nvCxnSpPr>
        <p:spPr>
          <a:xfrm>
            <a:off x="334590" y="3823061"/>
            <a:ext cx="687977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" name="Google Shape;26;p3"/>
          <p:cNvCxnSpPr/>
          <p:nvPr/>
        </p:nvCxnSpPr>
        <p:spPr>
          <a:xfrm>
            <a:off x="334590" y="4515393"/>
            <a:ext cx="687977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" name="Google Shape;27;p3"/>
          <p:cNvCxnSpPr/>
          <p:nvPr/>
        </p:nvCxnSpPr>
        <p:spPr>
          <a:xfrm>
            <a:off x="334590" y="5207725"/>
            <a:ext cx="687977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" name="Google Shape;28;p3"/>
          <p:cNvCxnSpPr/>
          <p:nvPr/>
        </p:nvCxnSpPr>
        <p:spPr>
          <a:xfrm>
            <a:off x="334590" y="5900057"/>
            <a:ext cx="687977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>
  <p:cSld name="구역 머리글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>
  <p:cSld name="콘텐츠 2개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>
  <p:cSld name="비교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>
            <p:ph idx="2" type="pic"/>
          </p:nvPr>
        </p:nvSpPr>
        <p:spPr>
          <a:xfrm>
            <a:off x="1227138" y="1247775"/>
            <a:ext cx="4883150" cy="5102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leehyekang.com/" TargetMode="External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7985760" y="6309360"/>
            <a:ext cx="40819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sng" cap="none" strike="noStrik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"/>
              </a:rPr>
              <a:t>http://leehyekang.com</a:t>
            </a: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친절한 혜강씨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94"/>
            <a:ext cx="12223539" cy="685859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hyperlink" Target="mailto:gw1303@nate.com" TargetMode="Externa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4.png"/><Relationship Id="rId13" Type="http://schemas.openxmlformats.org/officeDocument/2006/relationships/hyperlink" Target="http://www.zdnet.co.kr/view/?no=20170615155101" TargetMode="External"/><Relationship Id="rId12" Type="http://schemas.openxmlformats.org/officeDocument/2006/relationships/hyperlink" Target="https://www.geekwire.com/2016/microsoft-azure-just-behind-amazon-web-services-gartners-new-iaas-rankings-google-distant-third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4.png"/><Relationship Id="rId13" Type="http://schemas.openxmlformats.org/officeDocument/2006/relationships/hyperlink" Target="https://zetawiki.com/wiki/%ED%81%B4%EB%9D%BC%EC%9A%B0%EB%93%9C_%ED%8C%8C%EC%9A%B4%EB%93%9C%EB%A6%AC_%EC%95%84%ED%82%A4%ED%85%8D%EC%B2%98" TargetMode="External"/><Relationship Id="rId12" Type="http://schemas.openxmlformats.org/officeDocument/2006/relationships/hyperlink" Target="https://www.geekwire.com/2016/microsoft-azure-just-behind-amazon-web-services-gartners-new-iaas-rankings-google-distant-third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9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9.png"/><Relationship Id="rId13" Type="http://schemas.openxmlformats.org/officeDocument/2006/relationships/image" Target="../media/image15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20.png"/><Relationship Id="rId13" Type="http://schemas.openxmlformats.org/officeDocument/2006/relationships/hyperlink" Target="https://www.redhat.com/ko/technologies/linux-platforms/enterprise-linux" TargetMode="External"/><Relationship Id="rId12" Type="http://schemas.openxmlformats.org/officeDocument/2006/relationships/hyperlink" Target="https://www.redhat.com/ko/technologies/linux-platforms/enterprise-linux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15" Type="http://schemas.openxmlformats.org/officeDocument/2006/relationships/hyperlink" Target="https://www.geekwire.com/2016/microsoft-azure-just-behind-amazon-web-services-gartners-new-iaas-rankings-google-distant-third/" TargetMode="External"/><Relationship Id="rId14" Type="http://schemas.openxmlformats.org/officeDocument/2006/relationships/hyperlink" Target="https://www.redhat.com/ko/technologies/linux-platforms/enterprise-linux" TargetMode="External"/><Relationship Id="rId16" Type="http://schemas.openxmlformats.org/officeDocument/2006/relationships/hyperlink" Target="https://www.redhat.com/ko/technologies/cloud-computing/openshift/features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geekwire.com/2016/microsoft-azure-just-behind-amazon-web-services-gartners-new-iaas-rankings-google-distant-third/" TargetMode="External"/><Relationship Id="rId10" Type="http://schemas.openxmlformats.org/officeDocument/2006/relationships/image" Target="../media/image9.png"/><Relationship Id="rId12" Type="http://schemas.openxmlformats.org/officeDocument/2006/relationships/hyperlink" Target="https://www.slideshare.net/leosace/paa-s-openshift20140715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3" Type="http://schemas.openxmlformats.org/officeDocument/2006/relationships/image" Target="../media/image4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hyperlink" Target="https://www.combell.com/en/blog/iaas-paas-saas-or-baas-its-up-to-you/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5.jpg"/><Relationship Id="rId8" Type="http://schemas.openxmlformats.org/officeDocument/2006/relationships/hyperlink" Target="https://www.geekwire.com/2016/microsoft-azure-just-behind-amazon-web-services-gartners-new-iaas-rankings-google-distant-third/" TargetMode="Externa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40.png"/><Relationship Id="rId13" Type="http://schemas.openxmlformats.org/officeDocument/2006/relationships/hyperlink" Target="https://terms.naver.com/entry.nhn?docId=3508668&amp;cid=40942&amp;categoryId=34658" TargetMode="External"/><Relationship Id="rId12" Type="http://schemas.openxmlformats.org/officeDocument/2006/relationships/hyperlink" Target="https://www.geekwire.com/2016/microsoft-azure-just-behind-amazon-web-services-gartners-new-iaas-rankings-google-distant-third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hyperlink" Target="ftp://public.dhe.ibm.com/software/kr/lotus/LotusLive_SFDC/EBR_SFDC_info_v2_100708.pdf" TargetMode="External"/><Relationship Id="rId10" Type="http://schemas.openxmlformats.org/officeDocument/2006/relationships/image" Target="../media/image9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3" Type="http://schemas.openxmlformats.org/officeDocument/2006/relationships/image" Target="../media/image4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8.jpg"/><Relationship Id="rId7" Type="http://schemas.openxmlformats.org/officeDocument/2006/relationships/hyperlink" Target="https://www.geekwire.com/2016/microsoft-azure-just-behind-amazon-web-services-gartners-new-iaas-rankings-google-distant-third/" TargetMode="External"/><Relationship Id="rId8" Type="http://schemas.openxmlformats.org/officeDocument/2006/relationships/hyperlink" Target="https://www.combell.com/en/blog/iaas-paas-saas-or-baas-its-up-to-you/" TargetMode="External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3" Type="http://schemas.openxmlformats.org/officeDocument/2006/relationships/image" Target="../media/image4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28.jpg"/><Relationship Id="rId7" Type="http://schemas.openxmlformats.org/officeDocument/2006/relationships/hyperlink" Target="https://www.geekwire.com/2016/microsoft-azure-just-behind-amazon-web-services-gartners-new-iaas-rankings-google-distant-third/" TargetMode="External"/><Relationship Id="rId8" Type="http://schemas.openxmlformats.org/officeDocument/2006/relationships/hyperlink" Target="https://www.combell.com/en/blog/iaas-paas-saas-or-baas-its-up-to-you/" TargetMode="Externa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geekwire.com/2016/microsoft-azure-just-behind-amazon-web-services-gartners-new-iaas-rankings-google-distant-third/" TargetMode="External"/><Relationship Id="rId10" Type="http://schemas.openxmlformats.org/officeDocument/2006/relationships/image" Target="../media/image9.png"/><Relationship Id="rId13" Type="http://schemas.openxmlformats.org/officeDocument/2006/relationships/image" Target="../media/image21.png"/><Relationship Id="rId12" Type="http://schemas.openxmlformats.org/officeDocument/2006/relationships/hyperlink" Target="https://ko.wikipedia.org/wiki/%EC%98%A4%ED%94%88%EC%8A%A4%ED%83%9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geekwire.com/2016/microsoft-azure-just-behind-amazon-web-services-gartners-new-iaas-rankings-google-distant-third/" TargetMode="External"/><Relationship Id="rId10" Type="http://schemas.openxmlformats.org/officeDocument/2006/relationships/image" Target="../media/image9.png"/><Relationship Id="rId13" Type="http://schemas.openxmlformats.org/officeDocument/2006/relationships/image" Target="../media/image21.png"/><Relationship Id="rId12" Type="http://schemas.openxmlformats.org/officeDocument/2006/relationships/hyperlink" Target="https://ko.wikipedia.org/wiki/%EC%98%A4%ED%94%88%EC%8A%A4%ED%83%9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geekwire.com/2016/microsoft-azure-just-behind-amazon-web-services-gartners-new-iaas-rankings-google-distant-third/" TargetMode="External"/><Relationship Id="rId10" Type="http://schemas.openxmlformats.org/officeDocument/2006/relationships/image" Target="../media/image9.png"/><Relationship Id="rId13" Type="http://schemas.openxmlformats.org/officeDocument/2006/relationships/image" Target="../media/image21.png"/><Relationship Id="rId12" Type="http://schemas.openxmlformats.org/officeDocument/2006/relationships/hyperlink" Target="https://ko.wikipedia.org/wiki/%EC%98%A4%ED%94%88%EC%8A%A4%ED%83%9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geekwire.com/2016/microsoft-azure-just-behind-amazon-web-services-gartners-new-iaas-rankings-google-distant-third/" TargetMode="External"/><Relationship Id="rId10" Type="http://schemas.openxmlformats.org/officeDocument/2006/relationships/image" Target="../media/image9.png"/><Relationship Id="rId13" Type="http://schemas.openxmlformats.org/officeDocument/2006/relationships/image" Target="../media/image21.png"/><Relationship Id="rId12" Type="http://schemas.openxmlformats.org/officeDocument/2006/relationships/hyperlink" Target="https://ko.wikipedia.org/wiki/%EC%98%A4%ED%94%88%EC%8A%A4%ED%83%9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gif"/><Relationship Id="rId10" Type="http://schemas.openxmlformats.org/officeDocument/2006/relationships/image" Target="../media/image9.png"/><Relationship Id="rId13" Type="http://schemas.openxmlformats.org/officeDocument/2006/relationships/hyperlink" Target="https://www.geekwire.com/2016/microsoft-azure-just-behind-amazon-web-services-gartners-new-iaas-rankings-google-distant-third/" TargetMode="External"/><Relationship Id="rId1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14" Type="http://schemas.openxmlformats.org/officeDocument/2006/relationships/hyperlink" Target="https://www.juniper.net/documentation/en_US/contrail3.1/topics/task/configuration/creating-image-vnc-consolidate.html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1860048" y="3669280"/>
            <a:ext cx="8569325" cy="8556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클라우딩 컴퓨터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9891" y="936608"/>
            <a:ext cx="2515334" cy="251533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 txBox="1"/>
          <p:nvPr/>
        </p:nvSpPr>
        <p:spPr>
          <a:xfrm>
            <a:off x="8699745" y="5081868"/>
            <a:ext cx="661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이름 : </a:t>
            </a: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유기욱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e-mail : </a:t>
            </a:r>
            <a:r>
              <a:rPr lang="ko-KR" sz="1800" u="sng">
                <a:solidFill>
                  <a:schemeClr val="hlink"/>
                </a:solidFill>
                <a:hlinkClick r:id="rId4"/>
              </a:rPr>
              <a:t>gw1303@nate.com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전화번호 : 010-9340-2395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Git : github.com/gw1303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Instagram : ki_woo_ki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803" y="1608782"/>
            <a:ext cx="4634680" cy="278467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279" name="Google Shape;279;p22"/>
          <p:cNvSpPr txBox="1"/>
          <p:nvPr/>
        </p:nvSpPr>
        <p:spPr>
          <a:xfrm>
            <a:off x="1859569" y="457200"/>
            <a:ext cx="18309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Foundry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22"/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281" name="Google Shape;281;p22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82" name="Google Shape;282;p22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3" name="Google Shape;283;p22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84" name="Google Shape;28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2"/>
          <p:cNvSpPr/>
          <p:nvPr/>
        </p:nvSpPr>
        <p:spPr>
          <a:xfrm>
            <a:off x="6072028" y="1161509"/>
            <a:ext cx="5388452" cy="531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p22"/>
          <p:cNvSpPr/>
          <p:nvPr/>
        </p:nvSpPr>
        <p:spPr>
          <a:xfrm>
            <a:off x="6463296" y="1753875"/>
            <a:ext cx="4926029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개발자들이 특정 단일 프레임워크, 애플리케이션 서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비스, 클라우드에 얽매이지 않도록 해줌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퍼블릭 인스턴스 및 프라이빗 디스트리뷰션이 모두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가능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호스팅 환경인 CloudFoundry.com 공동 프로젝트와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정보 공유를 위한 CloudFoundry.org, 마이크로 클라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우드 파운드리, VM클라우드 파운드리 제공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스프링 자바, 루비온 레일, Node.js, 기타 JVM 언어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개발을 지원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77608" y="1407597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2"/>
          <p:cNvSpPr/>
          <p:nvPr/>
        </p:nvSpPr>
        <p:spPr>
          <a:xfrm>
            <a:off x="6463296" y="1331143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2"/>
          <p:cNvSpPr/>
          <p:nvPr/>
        </p:nvSpPr>
        <p:spPr>
          <a:xfrm>
            <a:off x="1753173" y="5114956"/>
            <a:ext cx="399821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오픈소스 클라우드 애플리케이션 플랫폼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오픈소스 PaaS 소프트웨어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클라우드 애플리케이션 개발, 실행 플랫폼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67485" y="4886662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2"/>
          <p:cNvSpPr/>
          <p:nvPr/>
        </p:nvSpPr>
        <p:spPr>
          <a:xfrm>
            <a:off x="1753173" y="4810208"/>
            <a:ext cx="38318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클라우드 파운드리(Cloud Foundry)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2"/>
          <p:cNvSpPr txBox="1"/>
          <p:nvPr/>
        </p:nvSpPr>
        <p:spPr>
          <a:xfrm>
            <a:off x="1331565" y="4225828"/>
            <a:ext cx="2513830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2"/>
              </a:rPr>
              <a:t>출처 : </a:t>
            </a:r>
            <a:r>
              <a:rPr lang="ko-KR" sz="7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3"/>
              </a:rPr>
              <a:t>http://www.zdnet.co.kr/view/?no=20170615155101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641" y="1473691"/>
            <a:ext cx="4911743" cy="3260597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304" name="Google Shape;304;p23"/>
          <p:cNvSpPr txBox="1"/>
          <p:nvPr/>
        </p:nvSpPr>
        <p:spPr>
          <a:xfrm>
            <a:off x="1859569" y="457200"/>
            <a:ext cx="18309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Foundry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" name="Google Shape;305;p23"/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306" name="Google Shape;306;p2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07" name="Google Shape;307;p23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8" name="Google Shape;308;p23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09" name="Google Shape;30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3"/>
          <p:cNvSpPr/>
          <p:nvPr/>
        </p:nvSpPr>
        <p:spPr>
          <a:xfrm>
            <a:off x="6072028" y="1161509"/>
            <a:ext cx="5388452" cy="531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p23"/>
          <p:cNvSpPr/>
          <p:nvPr/>
        </p:nvSpPr>
        <p:spPr>
          <a:xfrm>
            <a:off x="6463296" y="1753875"/>
            <a:ext cx="2541080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Authentication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 lifecycle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 storage &amp; Execution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Messaging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Metrics &amp; Logging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77608" y="1407597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3"/>
          <p:cNvSpPr/>
          <p:nvPr/>
        </p:nvSpPr>
        <p:spPr>
          <a:xfrm>
            <a:off x="6463296" y="1331143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구성요소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3"/>
          <p:cNvSpPr/>
          <p:nvPr/>
        </p:nvSpPr>
        <p:spPr>
          <a:xfrm>
            <a:off x="1792745" y="5502073"/>
            <a:ext cx="399821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오픈소스 클라우드 애플리케이션 플랫폼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오픈소스 PaaS 소프트웨어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클라우드 애플리케이션 개발, 실행 플랫폼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7057" y="5273779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3"/>
          <p:cNvSpPr/>
          <p:nvPr/>
        </p:nvSpPr>
        <p:spPr>
          <a:xfrm>
            <a:off x="1792745" y="5197325"/>
            <a:ext cx="38318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클라우드 파운드리(Cloud Foundry)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3"/>
          <p:cNvSpPr txBox="1"/>
          <p:nvPr/>
        </p:nvSpPr>
        <p:spPr>
          <a:xfrm>
            <a:off x="1424149" y="4748192"/>
            <a:ext cx="471315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2"/>
              </a:rPr>
              <a:t>출처 </a:t>
            </a:r>
            <a:r>
              <a:rPr lang="ko-KR" sz="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sz="4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3"/>
              </a:rPr>
              <a:t>https://zetawiki.com/wiki/%ED%81%B4%EB%9D%BC%EC%9A%B0%EB%93%9C_%ED%8C%8C%EC%9A%B4%EB%93%9C%EB%A6%AC_%EC%95%84%ED%82%A4%ED%85%8D%EC%B2%98</a:t>
            </a:r>
            <a:endParaRPr sz="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4"/>
          <p:cNvSpPr txBox="1"/>
          <p:nvPr/>
        </p:nvSpPr>
        <p:spPr>
          <a:xfrm>
            <a:off x="1859569" y="457200"/>
            <a:ext cx="18309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Foundry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" name="Google Shape;329;p24"/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330" name="Google Shape;330;p24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31" name="Google Shape;331;p24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2" name="Google Shape;332;p24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33" name="Google Shape;33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4"/>
          <p:cNvSpPr/>
          <p:nvPr/>
        </p:nvSpPr>
        <p:spPr>
          <a:xfrm>
            <a:off x="1533832" y="1161509"/>
            <a:ext cx="9926648" cy="531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p24"/>
          <p:cNvSpPr/>
          <p:nvPr/>
        </p:nvSpPr>
        <p:spPr>
          <a:xfrm>
            <a:off x="1859569" y="1695865"/>
            <a:ext cx="5660524" cy="4031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가입하기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cloudfoundry.org 사이트에서 가입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자신의 서버에 Ruby, RubyGems(Centos) 설치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Vmc 설치 및 인증 확인, 패스워드변경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가입 이메일로 ID, PW를 보내면 그것으로 vmc 설치한 후 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PW 변경 작업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95136" y="1365013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4"/>
          <p:cNvSpPr/>
          <p:nvPr/>
        </p:nvSpPr>
        <p:spPr>
          <a:xfrm>
            <a:off x="2080824" y="1288559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57376" y="2779634"/>
            <a:ext cx="5677392" cy="1569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924398" y="2022231"/>
            <a:ext cx="3383842" cy="4284287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4"/>
          <p:cNvSpPr txBox="1"/>
          <p:nvPr/>
        </p:nvSpPr>
        <p:spPr>
          <a:xfrm>
            <a:off x="10974494" y="6055961"/>
            <a:ext cx="33374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#3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p24"/>
          <p:cNvSpPr txBox="1"/>
          <p:nvPr/>
        </p:nvSpPr>
        <p:spPr>
          <a:xfrm>
            <a:off x="7492696" y="4103269"/>
            <a:ext cx="33374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#2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 txBox="1"/>
          <p:nvPr/>
        </p:nvSpPr>
        <p:spPr>
          <a:xfrm>
            <a:off x="1859569" y="457200"/>
            <a:ext cx="18309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Foundry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3" name="Google Shape;353;p25"/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354" name="Google Shape;354;p25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55" name="Google Shape;355;p25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6" name="Google Shape;356;p25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57" name="Google Shape;35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5"/>
          <p:cNvSpPr/>
          <p:nvPr/>
        </p:nvSpPr>
        <p:spPr>
          <a:xfrm>
            <a:off x="1533832" y="1161509"/>
            <a:ext cx="9926648" cy="531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p25"/>
          <p:cNvSpPr/>
          <p:nvPr/>
        </p:nvSpPr>
        <p:spPr>
          <a:xfrm>
            <a:off x="1859569" y="1695865"/>
            <a:ext cx="680827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Rabbitmq기반의 Spring 샘플 포팅하기         5. URL로 등록된 앱 확인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95136" y="1365013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5"/>
          <p:cNvSpPr/>
          <p:nvPr/>
        </p:nvSpPr>
        <p:spPr>
          <a:xfrm>
            <a:off x="2080824" y="1288559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96321" y="2106143"/>
            <a:ext cx="3929694" cy="426936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5"/>
          <p:cNvSpPr txBox="1"/>
          <p:nvPr/>
        </p:nvSpPr>
        <p:spPr>
          <a:xfrm>
            <a:off x="5592269" y="6129291"/>
            <a:ext cx="33374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#4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0" name="Google Shape;370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40781" y="3016248"/>
            <a:ext cx="2452466" cy="230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822755" y="3016247"/>
            <a:ext cx="2508216" cy="230713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5"/>
          <p:cNvSpPr txBox="1"/>
          <p:nvPr/>
        </p:nvSpPr>
        <p:spPr>
          <a:xfrm>
            <a:off x="6939009" y="2741038"/>
            <a:ext cx="8707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메시지 등록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p25"/>
          <p:cNvSpPr txBox="1"/>
          <p:nvPr/>
        </p:nvSpPr>
        <p:spPr>
          <a:xfrm>
            <a:off x="9567909" y="2741038"/>
            <a:ext cx="8707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메시지 확인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"/>
          <p:cNvSpPr txBox="1"/>
          <p:nvPr/>
        </p:nvSpPr>
        <p:spPr>
          <a:xfrm>
            <a:off x="1859569" y="457200"/>
            <a:ext cx="18309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Foundry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26"/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380" name="Google Shape;380;p26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81" name="Google Shape;381;p26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2" name="Google Shape;382;p26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83" name="Google Shape;3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6"/>
          <p:cNvSpPr/>
          <p:nvPr/>
        </p:nvSpPr>
        <p:spPr>
          <a:xfrm>
            <a:off x="1533832" y="1161509"/>
            <a:ext cx="9926648" cy="531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p26"/>
          <p:cNvSpPr/>
          <p:nvPr/>
        </p:nvSpPr>
        <p:spPr>
          <a:xfrm>
            <a:off x="1859569" y="1695865"/>
            <a:ext cx="153118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관리 커맨드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95136" y="1365013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6"/>
          <p:cNvSpPr/>
          <p:nvPr/>
        </p:nvSpPr>
        <p:spPr>
          <a:xfrm>
            <a:off x="2080824" y="1288559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52594" y="2072393"/>
            <a:ext cx="7992667" cy="424272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6"/>
          <p:cNvSpPr txBox="1"/>
          <p:nvPr/>
        </p:nvSpPr>
        <p:spPr>
          <a:xfrm>
            <a:off x="10111515" y="6068896"/>
            <a:ext cx="33374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#6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7"/>
          <p:cNvSpPr txBox="1"/>
          <p:nvPr/>
        </p:nvSpPr>
        <p:spPr>
          <a:xfrm>
            <a:off x="1859569" y="457200"/>
            <a:ext cx="13885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Shift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27"/>
          <p:cNvGrpSpPr/>
          <p:nvPr/>
        </p:nvGrpSpPr>
        <p:grpSpPr>
          <a:xfrm>
            <a:off x="263931" y="4520803"/>
            <a:ext cx="737616" cy="637661"/>
            <a:chOff x="286675" y="1057144"/>
            <a:chExt cx="737616" cy="637661"/>
          </a:xfrm>
        </p:grpSpPr>
        <p:sp>
          <p:nvSpPr>
            <p:cNvPr id="402" name="Google Shape;402;p27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03" name="Google Shape;403;p27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4" name="Google Shape;404;p27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405" name="Google Shape;40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56865" y="1608782"/>
            <a:ext cx="2606556" cy="278467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413" name="Google Shape;413;p27"/>
          <p:cNvSpPr/>
          <p:nvPr/>
        </p:nvSpPr>
        <p:spPr>
          <a:xfrm>
            <a:off x="6072028" y="1161509"/>
            <a:ext cx="5388452" cy="531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27"/>
          <p:cNvSpPr/>
          <p:nvPr/>
        </p:nvSpPr>
        <p:spPr>
          <a:xfrm>
            <a:off x="6463296" y="1753875"/>
            <a:ext cx="5009705" cy="4278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Stateful 및 Stateless 애플리케이션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엔터프라이즈 애플리케이션을 전면적으로 재설계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하지 않고도 컨테이너를 활용 가능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컨테이너 보안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역할 기반 액세스 제어, SELinux 지원격리, 컨테이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너 빌드 프로세스 전반에 걸친 검사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애플리케이션 현대화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개발자 툴, 통합, 비즈니스 자동화, 데이터 관리 등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구성 가능한 클라우드 네이티브 서비스 제공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우수하고 강력한 하이브리드 클라우드 구축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퍼블릭, 프라이빗 클라우드 전반에 걸쳐 단일 컨테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이너 애플리케이션 플랫폼 제공 가능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DevOps 포용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77608" y="1407597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7"/>
          <p:cNvSpPr/>
          <p:nvPr/>
        </p:nvSpPr>
        <p:spPr>
          <a:xfrm>
            <a:off x="6463296" y="1331143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7"/>
          <p:cNvSpPr/>
          <p:nvPr/>
        </p:nvSpPr>
        <p:spPr>
          <a:xfrm>
            <a:off x="1753173" y="5114956"/>
            <a:ext cx="437510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강력한 컨테이너 클러스터 관리 및 오케스트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레이션 시스템인 Docker와 Kubernetes와 같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 기술을 기본적으로 통합하고 이를 </a:t>
            </a:r>
            <a:r>
              <a:rPr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2"/>
              </a:rPr>
              <a:t>Red Hat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3"/>
              </a:rPr>
              <a:t> Enterprise Linux</a:t>
            </a:r>
            <a:r>
              <a:rPr baseline="30000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4"/>
              </a:rPr>
              <a:t>®</a:t>
            </a: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엔터프라이즈 기반에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결합하는 전체 컨테이너 애플리케이션 플랫폼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67485" y="4886662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7"/>
          <p:cNvSpPr/>
          <p:nvPr/>
        </p:nvSpPr>
        <p:spPr>
          <a:xfrm>
            <a:off x="1753173" y="4810208"/>
            <a:ext cx="27815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오픈 시프트 (Open Shift)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7"/>
          <p:cNvSpPr txBox="1"/>
          <p:nvPr/>
        </p:nvSpPr>
        <p:spPr>
          <a:xfrm>
            <a:off x="2458538" y="6338367"/>
            <a:ext cx="3613490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5"/>
              </a:rPr>
              <a:t>출처 : </a:t>
            </a:r>
            <a:r>
              <a:rPr lang="ko-KR" sz="7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6"/>
              </a:rPr>
              <a:t>https://www.redhat.com/ko/technologies/cloud-computing/openshift/features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8"/>
          <p:cNvSpPr txBox="1"/>
          <p:nvPr/>
        </p:nvSpPr>
        <p:spPr>
          <a:xfrm>
            <a:off x="1859569" y="457200"/>
            <a:ext cx="13885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Shift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28"/>
          <p:cNvGrpSpPr/>
          <p:nvPr/>
        </p:nvGrpSpPr>
        <p:grpSpPr>
          <a:xfrm>
            <a:off x="263931" y="4520803"/>
            <a:ext cx="737616" cy="637661"/>
            <a:chOff x="286675" y="1057144"/>
            <a:chExt cx="737616" cy="637661"/>
          </a:xfrm>
        </p:grpSpPr>
        <p:sp>
          <p:nvSpPr>
            <p:cNvPr id="427" name="Google Shape;427;p28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28" name="Google Shape;428;p28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9" name="Google Shape;429;p28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430" name="Google Shape;43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8"/>
          <p:cNvSpPr/>
          <p:nvPr/>
        </p:nvSpPr>
        <p:spPr>
          <a:xfrm>
            <a:off x="4183909" y="1161509"/>
            <a:ext cx="7276571" cy="531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8" name="Google Shape;438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22550" y="1314624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8"/>
          <p:cNvSpPr/>
          <p:nvPr/>
        </p:nvSpPr>
        <p:spPr>
          <a:xfrm>
            <a:off x="4623734" y="1242659"/>
            <a:ext cx="48061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오픈시프트 기반의 모든 어플리케이션 관리 시스템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8"/>
          <p:cNvSpPr/>
          <p:nvPr/>
        </p:nvSpPr>
        <p:spPr>
          <a:xfrm>
            <a:off x="1693301" y="1442943"/>
            <a:ext cx="2064775" cy="792921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Broker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41" name="Google Shape;441;p28"/>
          <p:cNvGrpSpPr/>
          <p:nvPr/>
        </p:nvGrpSpPr>
        <p:grpSpPr>
          <a:xfrm>
            <a:off x="1693301" y="2402296"/>
            <a:ext cx="2064775" cy="3930612"/>
            <a:chOff x="1578077" y="2903250"/>
            <a:chExt cx="2064775" cy="3394311"/>
          </a:xfrm>
        </p:grpSpPr>
        <p:sp>
          <p:nvSpPr>
            <p:cNvPr id="442" name="Google Shape;442;p28"/>
            <p:cNvSpPr/>
            <p:nvPr/>
          </p:nvSpPr>
          <p:spPr>
            <a:xfrm>
              <a:off x="1578077" y="2903250"/>
              <a:ext cx="2064775" cy="3394311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1796070" y="3059208"/>
              <a:ext cx="1629817" cy="2456690"/>
            </a:xfrm>
            <a:prstGeom prst="roundRect">
              <a:avLst>
                <a:gd fmla="val 16667" name="adj"/>
              </a:avLst>
            </a:prstGeom>
            <a:solidFill>
              <a:srgbClr val="BFBFBF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1979422" y="3215166"/>
              <a:ext cx="1296973" cy="973376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Cateridge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45" name="Google Shape;445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22550" y="1638219"/>
            <a:ext cx="201185" cy="20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22549" y="1999333"/>
            <a:ext cx="201185" cy="20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22550" y="2747155"/>
            <a:ext cx="201185" cy="20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22550" y="3070750"/>
            <a:ext cx="201185" cy="20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22549" y="3431864"/>
            <a:ext cx="201185" cy="20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22550" y="4272570"/>
            <a:ext cx="201185" cy="20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22550" y="4596165"/>
            <a:ext cx="201185" cy="20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22549" y="4957279"/>
            <a:ext cx="201185" cy="20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22549" y="5552178"/>
            <a:ext cx="201185" cy="20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22549" y="5875773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8"/>
          <p:cNvSpPr/>
          <p:nvPr/>
        </p:nvSpPr>
        <p:spPr>
          <a:xfrm>
            <a:off x="4658162" y="1569534"/>
            <a:ext cx="617027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 로그인, 어플리케이션 상태, 콘솔 등 오픈시프트 동작 관리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8"/>
          <p:cNvSpPr/>
          <p:nvPr/>
        </p:nvSpPr>
        <p:spPr>
          <a:xfrm>
            <a:off x="4623734" y="1938357"/>
            <a:ext cx="320472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DNS인증 및 다중 Node 제어 관리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8"/>
          <p:cNvSpPr/>
          <p:nvPr/>
        </p:nvSpPr>
        <p:spPr>
          <a:xfrm>
            <a:off x="4658162" y="2681375"/>
            <a:ext cx="565616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Perl, PHP, Python, Ruby, MySQL, Spring같은 어플리케이션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8"/>
          <p:cNvSpPr/>
          <p:nvPr/>
        </p:nvSpPr>
        <p:spPr>
          <a:xfrm>
            <a:off x="4692590" y="3008250"/>
            <a:ext cx="349486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Default/Custom(DIY) 카트리지 제공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8"/>
          <p:cNvSpPr/>
          <p:nvPr/>
        </p:nvSpPr>
        <p:spPr>
          <a:xfrm>
            <a:off x="4658162" y="3377073"/>
            <a:ext cx="35125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어플리케이션을 위한 실질 기능 제공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8"/>
          <p:cNvSpPr/>
          <p:nvPr/>
        </p:nvSpPr>
        <p:spPr>
          <a:xfrm>
            <a:off x="4658162" y="4198320"/>
            <a:ext cx="58144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하나 또는 그 이상의 카트리지를 실행하기 위한 자원 컨테이너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8"/>
          <p:cNvSpPr/>
          <p:nvPr/>
        </p:nvSpPr>
        <p:spPr>
          <a:xfrm>
            <a:off x="4692590" y="4525195"/>
            <a:ext cx="283443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내부에 안전한 컨테이너 제공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8"/>
          <p:cNvSpPr/>
          <p:nvPr/>
        </p:nvSpPr>
        <p:spPr>
          <a:xfrm>
            <a:off x="4658162" y="4894018"/>
            <a:ext cx="466345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하나의 기어노드에 여러 개의 카트리지 포함 가능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8"/>
          <p:cNvSpPr/>
          <p:nvPr/>
        </p:nvSpPr>
        <p:spPr>
          <a:xfrm>
            <a:off x="4692590" y="5478672"/>
            <a:ext cx="343235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단일 물리 머신 또는 가상 머신 기준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8"/>
          <p:cNvSpPr/>
          <p:nvPr/>
        </p:nvSpPr>
        <p:spPr>
          <a:xfrm>
            <a:off x="4727018" y="5805547"/>
            <a:ext cx="34131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 Gear들이 실제 배치 되는 곳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8"/>
          <p:cNvSpPr txBox="1"/>
          <p:nvPr/>
        </p:nvSpPr>
        <p:spPr>
          <a:xfrm>
            <a:off x="2235383" y="4531349"/>
            <a:ext cx="6719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Gear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p28"/>
          <p:cNvSpPr txBox="1"/>
          <p:nvPr/>
        </p:nvSpPr>
        <p:spPr>
          <a:xfrm>
            <a:off x="2274474" y="5658298"/>
            <a:ext cx="7617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Node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7" name="Google Shape;467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38559" y="1123212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28"/>
          <p:cNvSpPr/>
          <p:nvPr/>
        </p:nvSpPr>
        <p:spPr>
          <a:xfrm>
            <a:off x="2224247" y="1046758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구성요소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8"/>
          <p:cNvSpPr txBox="1"/>
          <p:nvPr/>
        </p:nvSpPr>
        <p:spPr>
          <a:xfrm>
            <a:off x="1319812" y="6305580"/>
            <a:ext cx="2917786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1"/>
              </a:rPr>
              <a:t>출처 : </a:t>
            </a:r>
            <a:r>
              <a:rPr lang="ko-KR" sz="7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2"/>
              </a:rPr>
              <a:t>https://www.slideshare.net/leosace/paa-s-openshift20140715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9"/>
          <p:cNvSpPr txBox="1"/>
          <p:nvPr/>
        </p:nvSpPr>
        <p:spPr>
          <a:xfrm>
            <a:off x="1859569" y="457200"/>
            <a:ext cx="13885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Shift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5" name="Google Shape;475;p29"/>
          <p:cNvGrpSpPr/>
          <p:nvPr/>
        </p:nvGrpSpPr>
        <p:grpSpPr>
          <a:xfrm>
            <a:off x="263931" y="4520803"/>
            <a:ext cx="737616" cy="637661"/>
            <a:chOff x="286675" y="1057144"/>
            <a:chExt cx="737616" cy="637661"/>
          </a:xfrm>
        </p:grpSpPr>
        <p:sp>
          <p:nvSpPr>
            <p:cNvPr id="476" name="Google Shape;476;p29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77" name="Google Shape;477;p29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8" name="Google Shape;478;p29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479" name="Google Shape;4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9"/>
          <p:cNvSpPr/>
          <p:nvPr/>
        </p:nvSpPr>
        <p:spPr>
          <a:xfrm>
            <a:off x="1521069" y="1161509"/>
            <a:ext cx="9939412" cy="531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7" name="Google Shape;487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95136" y="1365013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29"/>
          <p:cNvSpPr/>
          <p:nvPr/>
        </p:nvSpPr>
        <p:spPr>
          <a:xfrm>
            <a:off x="2080824" y="1288559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553830" y="2072393"/>
            <a:ext cx="8035702" cy="430798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29"/>
          <p:cNvSpPr/>
          <p:nvPr/>
        </p:nvSpPr>
        <p:spPr>
          <a:xfrm>
            <a:off x="1859569" y="1695865"/>
            <a:ext cx="105830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로그인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0"/>
          <p:cNvSpPr txBox="1"/>
          <p:nvPr/>
        </p:nvSpPr>
        <p:spPr>
          <a:xfrm>
            <a:off x="1859569" y="457200"/>
            <a:ext cx="13885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Shift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6" name="Google Shape;496;p30"/>
          <p:cNvGrpSpPr/>
          <p:nvPr/>
        </p:nvGrpSpPr>
        <p:grpSpPr>
          <a:xfrm>
            <a:off x="263931" y="4520803"/>
            <a:ext cx="737616" cy="637661"/>
            <a:chOff x="286675" y="1057144"/>
            <a:chExt cx="737616" cy="637661"/>
          </a:xfrm>
        </p:grpSpPr>
        <p:sp>
          <p:nvSpPr>
            <p:cNvPr id="497" name="Google Shape;497;p30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98" name="Google Shape;498;p30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9" name="Google Shape;499;p30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500" name="Google Shape;50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0"/>
          <p:cNvSpPr/>
          <p:nvPr/>
        </p:nvSpPr>
        <p:spPr>
          <a:xfrm>
            <a:off x="1521069" y="1161509"/>
            <a:ext cx="9939412" cy="531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8" name="Google Shape;508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95136" y="1365013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0"/>
          <p:cNvSpPr/>
          <p:nvPr/>
        </p:nvSpPr>
        <p:spPr>
          <a:xfrm>
            <a:off x="2080824" y="1288559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" name="Google Shape;510;p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72924" y="2072393"/>
            <a:ext cx="8035702" cy="4115847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0"/>
          <p:cNvSpPr/>
          <p:nvPr/>
        </p:nvSpPr>
        <p:spPr>
          <a:xfrm>
            <a:off x="1859569" y="1695865"/>
            <a:ext cx="214674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어플리케이션 생성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1"/>
          <p:cNvSpPr txBox="1"/>
          <p:nvPr/>
        </p:nvSpPr>
        <p:spPr>
          <a:xfrm>
            <a:off x="1859569" y="457200"/>
            <a:ext cx="13885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Shift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7" name="Google Shape;517;p31"/>
          <p:cNvGrpSpPr/>
          <p:nvPr/>
        </p:nvGrpSpPr>
        <p:grpSpPr>
          <a:xfrm>
            <a:off x="263931" y="4520803"/>
            <a:ext cx="737616" cy="637661"/>
            <a:chOff x="286675" y="1057144"/>
            <a:chExt cx="737616" cy="637661"/>
          </a:xfrm>
        </p:grpSpPr>
        <p:sp>
          <p:nvSpPr>
            <p:cNvPr id="518" name="Google Shape;518;p31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19" name="Google Shape;519;p31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0" name="Google Shape;520;p31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521" name="Google Shape;52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1"/>
          <p:cNvSpPr/>
          <p:nvPr/>
        </p:nvSpPr>
        <p:spPr>
          <a:xfrm>
            <a:off x="1521069" y="1161509"/>
            <a:ext cx="9939412" cy="531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9" name="Google Shape;529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95136" y="1365013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1"/>
          <p:cNvSpPr/>
          <p:nvPr/>
        </p:nvSpPr>
        <p:spPr>
          <a:xfrm>
            <a:off x="2080824" y="1288559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1"/>
          <p:cNvSpPr/>
          <p:nvPr/>
        </p:nvSpPr>
        <p:spPr>
          <a:xfrm>
            <a:off x="1859569" y="1695865"/>
            <a:ext cx="591681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도메인 지정                                                                          4. Scaling 지정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2" name="Google Shape;532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96321" y="2070018"/>
            <a:ext cx="8455057" cy="4082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5821680" y="1409700"/>
            <a:ext cx="5638800" cy="46558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1851198" y="457200"/>
            <a:ext cx="14959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IaaS의 개념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6691083" y="2090203"/>
            <a:ext cx="439575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사용자가 개발을 위해 필요한 인프라스트럭쳐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레벨을 제공하는 서비스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14"/>
          <p:cNvGrpSpPr/>
          <p:nvPr/>
        </p:nvGrpSpPr>
        <p:grpSpPr>
          <a:xfrm>
            <a:off x="279418" y="1078915"/>
            <a:ext cx="737616" cy="637661"/>
            <a:chOff x="286675" y="1057144"/>
            <a:chExt cx="737616" cy="637661"/>
          </a:xfrm>
        </p:grpSpPr>
        <p:sp>
          <p:nvSpPr>
            <p:cNvPr id="84" name="Google Shape;84;p14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5" name="Google Shape;85;p14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" name="Google Shape;86;p14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87" name="Google Shape;8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05395" y="1861909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/>
          <p:nvPr/>
        </p:nvSpPr>
        <p:spPr>
          <a:xfrm>
            <a:off x="6691083" y="1785455"/>
            <a:ext cx="36439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IaaS(Infrastructure as a Service)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6691083" y="3127373"/>
            <a:ext cx="4333238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OS나 상위의 모든 플랫폼과 App을 사용자가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직접 올려 사용 할 수 있음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클라우드 서비스 제공자의 ‘관리’부담이 적음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고객이 OS와 APP을 직접 관리해야 함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서비스를 제공하기 위해서는 대규모의 데이터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센터의 서버 구축 및 운용 능력, 자본력, 넓은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대지, 많은 전력이 필요함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05395" y="2899079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/>
          <p:nvPr/>
        </p:nvSpPr>
        <p:spPr>
          <a:xfrm>
            <a:off x="6691083" y="2822625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22418" y="1657891"/>
            <a:ext cx="4299670" cy="41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2210577" y="5680588"/>
            <a:ext cx="3411511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8"/>
              </a:rPr>
              <a:t>출처 : </a:t>
            </a:r>
            <a:r>
              <a:rPr lang="ko-KR" sz="7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9"/>
              </a:rPr>
              <a:t>https://www.combell.com/en/blog/iaas-paas-saas-or-baas-its-up-to-you/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2"/>
          <p:cNvSpPr txBox="1"/>
          <p:nvPr/>
        </p:nvSpPr>
        <p:spPr>
          <a:xfrm>
            <a:off x="1859569" y="457200"/>
            <a:ext cx="13885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Shift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8" name="Google Shape;538;p32"/>
          <p:cNvGrpSpPr/>
          <p:nvPr/>
        </p:nvGrpSpPr>
        <p:grpSpPr>
          <a:xfrm>
            <a:off x="263931" y="4520803"/>
            <a:ext cx="737616" cy="637661"/>
            <a:chOff x="286675" y="1057144"/>
            <a:chExt cx="737616" cy="637661"/>
          </a:xfrm>
        </p:grpSpPr>
        <p:sp>
          <p:nvSpPr>
            <p:cNvPr id="539" name="Google Shape;539;p32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40" name="Google Shape;540;p32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1" name="Google Shape;541;p32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542" name="Google Shape;54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2"/>
          <p:cNvSpPr/>
          <p:nvPr/>
        </p:nvSpPr>
        <p:spPr>
          <a:xfrm>
            <a:off x="1521069" y="1161509"/>
            <a:ext cx="9939412" cy="531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0" name="Google Shape;550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95136" y="1365013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32"/>
          <p:cNvSpPr/>
          <p:nvPr/>
        </p:nvSpPr>
        <p:spPr>
          <a:xfrm>
            <a:off x="2080824" y="1288559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2"/>
          <p:cNvSpPr/>
          <p:nvPr/>
        </p:nvSpPr>
        <p:spPr>
          <a:xfrm>
            <a:off x="1859569" y="1695865"/>
            <a:ext cx="132600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정보확인 </a:t>
            </a:r>
            <a:endParaRPr/>
          </a:p>
        </p:txBody>
      </p:sp>
      <p:pic>
        <p:nvPicPr>
          <p:cNvPr id="553" name="Google Shape;553;p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09028" y="2072393"/>
            <a:ext cx="8320871" cy="4084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3"/>
          <p:cNvSpPr txBox="1"/>
          <p:nvPr/>
        </p:nvSpPr>
        <p:spPr>
          <a:xfrm>
            <a:off x="1859569" y="457200"/>
            <a:ext cx="13885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Shift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9" name="Google Shape;559;p33"/>
          <p:cNvGrpSpPr/>
          <p:nvPr/>
        </p:nvGrpSpPr>
        <p:grpSpPr>
          <a:xfrm>
            <a:off x="263931" y="4520803"/>
            <a:ext cx="737616" cy="637661"/>
            <a:chOff x="286675" y="1057144"/>
            <a:chExt cx="737616" cy="637661"/>
          </a:xfrm>
        </p:grpSpPr>
        <p:sp>
          <p:nvSpPr>
            <p:cNvPr id="560" name="Google Shape;560;p3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61" name="Google Shape;561;p33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2" name="Google Shape;562;p33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563" name="Google Shape;56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3"/>
          <p:cNvSpPr/>
          <p:nvPr/>
        </p:nvSpPr>
        <p:spPr>
          <a:xfrm>
            <a:off x="1521069" y="1161509"/>
            <a:ext cx="9939412" cy="531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1" name="Google Shape;571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95136" y="1365013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33"/>
          <p:cNvSpPr/>
          <p:nvPr/>
        </p:nvSpPr>
        <p:spPr>
          <a:xfrm>
            <a:off x="2080824" y="1288559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33"/>
          <p:cNvSpPr/>
          <p:nvPr/>
        </p:nvSpPr>
        <p:spPr>
          <a:xfrm>
            <a:off x="1859569" y="1695865"/>
            <a:ext cx="214674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어플리케이션 추가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18684" y="2072393"/>
            <a:ext cx="8666193" cy="4328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4"/>
          <p:cNvSpPr txBox="1"/>
          <p:nvPr/>
        </p:nvSpPr>
        <p:spPr>
          <a:xfrm>
            <a:off x="1859569" y="457200"/>
            <a:ext cx="13885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Shift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0" name="Google Shape;580;p34"/>
          <p:cNvGrpSpPr/>
          <p:nvPr/>
        </p:nvGrpSpPr>
        <p:grpSpPr>
          <a:xfrm>
            <a:off x="263931" y="4520803"/>
            <a:ext cx="737616" cy="637661"/>
            <a:chOff x="286675" y="1057144"/>
            <a:chExt cx="737616" cy="637661"/>
          </a:xfrm>
        </p:grpSpPr>
        <p:sp>
          <p:nvSpPr>
            <p:cNvPr id="581" name="Google Shape;581;p34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82" name="Google Shape;582;p34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3" name="Google Shape;583;p34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584" name="Google Shape;58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34"/>
          <p:cNvSpPr/>
          <p:nvPr/>
        </p:nvSpPr>
        <p:spPr>
          <a:xfrm>
            <a:off x="1521069" y="1161509"/>
            <a:ext cx="9939412" cy="531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2" name="Google Shape;592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95136" y="1365013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34"/>
          <p:cNvSpPr/>
          <p:nvPr/>
        </p:nvSpPr>
        <p:spPr>
          <a:xfrm>
            <a:off x="2080824" y="1288559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34"/>
          <p:cNvSpPr/>
          <p:nvPr/>
        </p:nvSpPr>
        <p:spPr>
          <a:xfrm>
            <a:off x="1859569" y="1695865"/>
            <a:ext cx="26196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 어플리케이션 생성 완료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5" name="Google Shape;595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60758" y="2072393"/>
            <a:ext cx="5821951" cy="4248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5"/>
          <p:cNvSpPr txBox="1"/>
          <p:nvPr/>
        </p:nvSpPr>
        <p:spPr>
          <a:xfrm>
            <a:off x="1859569" y="457200"/>
            <a:ext cx="13885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Shift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1" name="Google Shape;601;p35"/>
          <p:cNvGrpSpPr/>
          <p:nvPr/>
        </p:nvGrpSpPr>
        <p:grpSpPr>
          <a:xfrm>
            <a:off x="263931" y="4520803"/>
            <a:ext cx="737616" cy="637661"/>
            <a:chOff x="286675" y="1057144"/>
            <a:chExt cx="737616" cy="637661"/>
          </a:xfrm>
        </p:grpSpPr>
        <p:sp>
          <p:nvSpPr>
            <p:cNvPr id="602" name="Google Shape;602;p35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03" name="Google Shape;603;p35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4" name="Google Shape;604;p35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605" name="Google Shape;60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5"/>
          <p:cNvSpPr/>
          <p:nvPr/>
        </p:nvSpPr>
        <p:spPr>
          <a:xfrm>
            <a:off x="1521069" y="1161509"/>
            <a:ext cx="9939412" cy="531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3" name="Google Shape;613;p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95136" y="1365013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5"/>
          <p:cNvSpPr/>
          <p:nvPr/>
        </p:nvSpPr>
        <p:spPr>
          <a:xfrm>
            <a:off x="2080824" y="1288559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35"/>
          <p:cNvSpPr/>
          <p:nvPr/>
        </p:nvSpPr>
        <p:spPr>
          <a:xfrm>
            <a:off x="1859569" y="1695865"/>
            <a:ext cx="126509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8. SSH 등록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p3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18684" y="2099925"/>
            <a:ext cx="8683778" cy="4291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6"/>
          <p:cNvSpPr txBox="1"/>
          <p:nvPr/>
        </p:nvSpPr>
        <p:spPr>
          <a:xfrm>
            <a:off x="1859569" y="457200"/>
            <a:ext cx="139974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SalesForce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2" name="Google Shape;622;p36"/>
          <p:cNvGrpSpPr/>
          <p:nvPr/>
        </p:nvGrpSpPr>
        <p:grpSpPr>
          <a:xfrm>
            <a:off x="277633" y="5238575"/>
            <a:ext cx="737616" cy="637661"/>
            <a:chOff x="286675" y="1057144"/>
            <a:chExt cx="737616" cy="637661"/>
          </a:xfrm>
        </p:grpSpPr>
        <p:sp>
          <p:nvSpPr>
            <p:cNvPr id="623" name="Google Shape;623;p36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24" name="Google Shape;624;p36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5" name="Google Shape;625;p36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626" name="Google Shape;62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1963" y="1316738"/>
            <a:ext cx="6957664" cy="3478832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634" name="Google Shape;634;p36"/>
          <p:cNvSpPr/>
          <p:nvPr/>
        </p:nvSpPr>
        <p:spPr>
          <a:xfrm>
            <a:off x="6072028" y="1161509"/>
            <a:ext cx="5388452" cy="531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5" name="Google Shape;635;p36"/>
          <p:cNvSpPr/>
          <p:nvPr/>
        </p:nvSpPr>
        <p:spPr>
          <a:xfrm>
            <a:off x="6465867" y="1521664"/>
            <a:ext cx="4942379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영업 자동화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판매 생산성과 가시성을 높이고 수익을 확대하기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위한 영업 자동화 서비스 제공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파트너 관계 관리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직간접 채널 비즈니스를 위한 영업 기회의 가시성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제공 및 강력한 통제, 관리 능력 확보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고객 서비스와 지원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고객서비스, 제품 지원, 현장서비스, TM, 주문 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스트 또는 IT 헬프데스크 등 모든 형식의 지원 및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서비스 업무에 적용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마케팅 자동화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Closed-Loop 마케팅기법을 통한 다채널 캠페인을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실행, 관리하고 그 결과를 분석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모든 직급의 사용자에게 연관성있는 정보와 분석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결과 제공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6" name="Google Shape;636;p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80179" y="1271370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36"/>
          <p:cNvSpPr/>
          <p:nvPr/>
        </p:nvSpPr>
        <p:spPr>
          <a:xfrm>
            <a:off x="6465867" y="1194916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36"/>
          <p:cNvSpPr/>
          <p:nvPr/>
        </p:nvSpPr>
        <p:spPr>
          <a:xfrm>
            <a:off x="1753173" y="5114956"/>
            <a:ext cx="416652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고객관계관리에 사용하는 온라인 영업 관리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자동화 솔루션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영업, 마케팅, 고객관리를 통합한 온라인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어플리케이션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p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67485" y="4886662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36"/>
          <p:cNvSpPr/>
          <p:nvPr/>
        </p:nvSpPr>
        <p:spPr>
          <a:xfrm>
            <a:off x="1753173" y="4810208"/>
            <a:ext cx="28620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세일즈 포스 (Sales Force)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6"/>
          <p:cNvSpPr txBox="1"/>
          <p:nvPr/>
        </p:nvSpPr>
        <p:spPr>
          <a:xfrm>
            <a:off x="2251751" y="6338367"/>
            <a:ext cx="3820277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2"/>
              </a:rPr>
              <a:t>출처 : </a:t>
            </a:r>
            <a:r>
              <a:rPr lang="ko-KR" sz="7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3"/>
              </a:rPr>
              <a:t>https://terms.naver.com/entry.nhn?docId=3508668&amp;cid=40942&amp;categoryId=34658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7"/>
          <p:cNvSpPr txBox="1"/>
          <p:nvPr/>
        </p:nvSpPr>
        <p:spPr>
          <a:xfrm>
            <a:off x="1859569" y="457200"/>
            <a:ext cx="139974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SalesForce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7" name="Google Shape;647;p37"/>
          <p:cNvGrpSpPr/>
          <p:nvPr/>
        </p:nvGrpSpPr>
        <p:grpSpPr>
          <a:xfrm>
            <a:off x="277633" y="5238575"/>
            <a:ext cx="737616" cy="637661"/>
            <a:chOff x="286675" y="1057144"/>
            <a:chExt cx="737616" cy="637661"/>
          </a:xfrm>
        </p:grpSpPr>
        <p:sp>
          <p:nvSpPr>
            <p:cNvPr id="648" name="Google Shape;648;p37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49" name="Google Shape;649;p37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0" name="Google Shape;650;p37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651" name="Google Shape;65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37"/>
          <p:cNvSpPr/>
          <p:nvPr/>
        </p:nvSpPr>
        <p:spPr>
          <a:xfrm>
            <a:off x="1608992" y="1161509"/>
            <a:ext cx="9851488" cy="531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9" name="Google Shape;659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38536" y="1337840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37"/>
          <p:cNvSpPr/>
          <p:nvPr/>
        </p:nvSpPr>
        <p:spPr>
          <a:xfrm>
            <a:off x="2124224" y="1261386"/>
            <a:ext cx="2270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구성요소 (영업관리)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37"/>
          <p:cNvSpPr txBox="1"/>
          <p:nvPr/>
        </p:nvSpPr>
        <p:spPr>
          <a:xfrm>
            <a:off x="7972025" y="6361219"/>
            <a:ext cx="3488455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1"/>
              </a:rPr>
              <a:t>출처 : ftp://public.dhe.ibm.com/software/kr/lotus/.../EBR_SFDC_info_v2_100708.pdf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2" name="Google Shape;662;p3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15437" y="1576903"/>
            <a:ext cx="8079196" cy="4850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8"/>
          <p:cNvSpPr txBox="1"/>
          <p:nvPr/>
        </p:nvSpPr>
        <p:spPr>
          <a:xfrm>
            <a:off x="1859569" y="457200"/>
            <a:ext cx="139974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SalesForce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8" name="Google Shape;668;p38"/>
          <p:cNvGrpSpPr/>
          <p:nvPr/>
        </p:nvGrpSpPr>
        <p:grpSpPr>
          <a:xfrm>
            <a:off x="277633" y="5238575"/>
            <a:ext cx="737616" cy="637661"/>
            <a:chOff x="286675" y="1057144"/>
            <a:chExt cx="737616" cy="637661"/>
          </a:xfrm>
        </p:grpSpPr>
        <p:sp>
          <p:nvSpPr>
            <p:cNvPr id="669" name="Google Shape;669;p38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70" name="Google Shape;670;p38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1" name="Google Shape;671;p38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672" name="Google Shape;67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38"/>
          <p:cNvSpPr/>
          <p:nvPr/>
        </p:nvSpPr>
        <p:spPr>
          <a:xfrm>
            <a:off x="1608992" y="1161509"/>
            <a:ext cx="9851488" cy="531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0" name="Google Shape;680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38536" y="1337840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38"/>
          <p:cNvSpPr/>
          <p:nvPr/>
        </p:nvSpPr>
        <p:spPr>
          <a:xfrm>
            <a:off x="2124224" y="1261386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2" name="Google Shape;682;p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85890" y="1287878"/>
            <a:ext cx="8101049" cy="5073341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38"/>
          <p:cNvSpPr/>
          <p:nvPr/>
        </p:nvSpPr>
        <p:spPr>
          <a:xfrm>
            <a:off x="1690232" y="5991887"/>
            <a:ext cx="13965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메인화면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9"/>
          <p:cNvSpPr txBox="1"/>
          <p:nvPr/>
        </p:nvSpPr>
        <p:spPr>
          <a:xfrm>
            <a:off x="1859569" y="457200"/>
            <a:ext cx="139974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SalesForce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9" name="Google Shape;689;p39"/>
          <p:cNvGrpSpPr/>
          <p:nvPr/>
        </p:nvGrpSpPr>
        <p:grpSpPr>
          <a:xfrm>
            <a:off x="277633" y="5238575"/>
            <a:ext cx="737616" cy="637661"/>
            <a:chOff x="286675" y="1057144"/>
            <a:chExt cx="737616" cy="637661"/>
          </a:xfrm>
        </p:grpSpPr>
        <p:sp>
          <p:nvSpPr>
            <p:cNvPr id="690" name="Google Shape;690;p39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91" name="Google Shape;691;p39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2" name="Google Shape;692;p39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693" name="Google Shape;69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39"/>
          <p:cNvSpPr/>
          <p:nvPr/>
        </p:nvSpPr>
        <p:spPr>
          <a:xfrm>
            <a:off x="1608992" y="1161509"/>
            <a:ext cx="9851488" cy="531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1" name="Google Shape;701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38536" y="1337840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39"/>
          <p:cNvSpPr/>
          <p:nvPr/>
        </p:nvSpPr>
        <p:spPr>
          <a:xfrm>
            <a:off x="2124224" y="1261386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39"/>
          <p:cNvSpPr/>
          <p:nvPr/>
        </p:nvSpPr>
        <p:spPr>
          <a:xfrm>
            <a:off x="2159028" y="1657891"/>
            <a:ext cx="13965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계정생성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4" name="Google Shape;704;p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44107" y="1539025"/>
            <a:ext cx="6382622" cy="489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0"/>
          <p:cNvSpPr txBox="1"/>
          <p:nvPr/>
        </p:nvSpPr>
        <p:spPr>
          <a:xfrm>
            <a:off x="1859569" y="457200"/>
            <a:ext cx="139974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SalesForce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0" name="Google Shape;710;p40"/>
          <p:cNvGrpSpPr/>
          <p:nvPr/>
        </p:nvGrpSpPr>
        <p:grpSpPr>
          <a:xfrm>
            <a:off x="277633" y="5238575"/>
            <a:ext cx="737616" cy="637661"/>
            <a:chOff x="286675" y="1057144"/>
            <a:chExt cx="737616" cy="637661"/>
          </a:xfrm>
        </p:grpSpPr>
        <p:sp>
          <p:nvSpPr>
            <p:cNvPr id="711" name="Google Shape;711;p40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12" name="Google Shape;712;p40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3" name="Google Shape;713;p40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714" name="Google Shape;71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40"/>
          <p:cNvSpPr/>
          <p:nvPr/>
        </p:nvSpPr>
        <p:spPr>
          <a:xfrm>
            <a:off x="1608992" y="1161509"/>
            <a:ext cx="9851488" cy="531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2" name="Google Shape;722;p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38536" y="1337840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40"/>
          <p:cNvSpPr/>
          <p:nvPr/>
        </p:nvSpPr>
        <p:spPr>
          <a:xfrm>
            <a:off x="2124224" y="1261386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40"/>
          <p:cNvSpPr/>
          <p:nvPr/>
        </p:nvSpPr>
        <p:spPr>
          <a:xfrm>
            <a:off x="2159028" y="1657891"/>
            <a:ext cx="9348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일정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" name="Google Shape;725;p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59028" y="2059062"/>
            <a:ext cx="8932689" cy="4153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1"/>
          <p:cNvSpPr txBox="1"/>
          <p:nvPr/>
        </p:nvSpPr>
        <p:spPr>
          <a:xfrm>
            <a:off x="1859569" y="457200"/>
            <a:ext cx="139974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SalesForce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1" name="Google Shape;731;p41"/>
          <p:cNvGrpSpPr/>
          <p:nvPr/>
        </p:nvGrpSpPr>
        <p:grpSpPr>
          <a:xfrm>
            <a:off x="277633" y="5238575"/>
            <a:ext cx="737616" cy="637661"/>
            <a:chOff x="286675" y="1057144"/>
            <a:chExt cx="737616" cy="637661"/>
          </a:xfrm>
        </p:grpSpPr>
        <p:sp>
          <p:nvSpPr>
            <p:cNvPr id="732" name="Google Shape;732;p41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33" name="Google Shape;733;p41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4" name="Google Shape;734;p41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735" name="Google Shape;73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41"/>
          <p:cNvSpPr/>
          <p:nvPr/>
        </p:nvSpPr>
        <p:spPr>
          <a:xfrm>
            <a:off x="1608992" y="1161509"/>
            <a:ext cx="9851488" cy="531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3" name="Google Shape;743;p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38536" y="1337840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41"/>
          <p:cNvSpPr/>
          <p:nvPr/>
        </p:nvSpPr>
        <p:spPr>
          <a:xfrm>
            <a:off x="2124224" y="1261386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41"/>
          <p:cNvSpPr/>
          <p:nvPr/>
        </p:nvSpPr>
        <p:spPr>
          <a:xfrm>
            <a:off x="2159028" y="1657891"/>
            <a:ext cx="13965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대시보드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6" name="Google Shape;746;p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46430" y="2101332"/>
            <a:ext cx="9013955" cy="4193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/>
        </p:nvSpPr>
        <p:spPr>
          <a:xfrm>
            <a:off x="1859569" y="457200"/>
            <a:ext cx="15544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PaaS의 개념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15"/>
          <p:cNvGrpSpPr/>
          <p:nvPr/>
        </p:nvGrpSpPr>
        <p:grpSpPr>
          <a:xfrm>
            <a:off x="277633" y="1798579"/>
            <a:ext cx="737616" cy="637661"/>
            <a:chOff x="286675" y="1057144"/>
            <a:chExt cx="737616" cy="637661"/>
          </a:xfrm>
        </p:grpSpPr>
        <p:sp>
          <p:nvSpPr>
            <p:cNvPr id="106" name="Google Shape;106;p15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7" name="Google Shape;107;p15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" name="Google Shape;108;p15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/>
          <p:nvPr/>
        </p:nvSpPr>
        <p:spPr>
          <a:xfrm>
            <a:off x="5821680" y="1409700"/>
            <a:ext cx="5638800" cy="46558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2418" y="1657891"/>
            <a:ext cx="4299670" cy="41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2210577" y="5680588"/>
            <a:ext cx="3411511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7"/>
              </a:rPr>
              <a:t>출처 : </a:t>
            </a:r>
            <a:r>
              <a:rPr lang="ko-KR" sz="7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8"/>
              </a:rPr>
              <a:t>https://www.combell.com/en/blog/iaas-paas-saas-or-baas-its-up-to-you/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6691083" y="2090203"/>
            <a:ext cx="432842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사용자가 개발, 서비스를 하기 위해 사용 가능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 OS와 기능 등을 제공하는 서비스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05395" y="1861909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/>
          <p:nvPr/>
        </p:nvSpPr>
        <p:spPr>
          <a:xfrm>
            <a:off x="6691083" y="1785455"/>
            <a:ext cx="3130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PaaS(Platform as a Service)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6691083" y="3127373"/>
            <a:ext cx="4676280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인프라가 존재하기 때문에 개발자가 상위의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플랫폼에서 빠르게 App개발 및 서비스 가능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사용자는 App과 데이터만 관리하면 됨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인프라나 OS, 플랫폼 관리에 대한 비용 부담이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거의 없음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서비스를 제공하기 위해서는 개발 기술의 모듈화,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표준화 능력, 최적화 기술력, 지원력 등이 필요함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05395" y="2899079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/>
          <p:nvPr/>
        </p:nvSpPr>
        <p:spPr>
          <a:xfrm>
            <a:off x="6691083" y="2822625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2"/>
          <p:cNvSpPr txBox="1"/>
          <p:nvPr/>
        </p:nvSpPr>
        <p:spPr>
          <a:xfrm>
            <a:off x="1859569" y="457200"/>
            <a:ext cx="139974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SalesForce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2" name="Google Shape;752;p42"/>
          <p:cNvGrpSpPr/>
          <p:nvPr/>
        </p:nvGrpSpPr>
        <p:grpSpPr>
          <a:xfrm>
            <a:off x="277633" y="5238575"/>
            <a:ext cx="737616" cy="637661"/>
            <a:chOff x="286675" y="1057144"/>
            <a:chExt cx="737616" cy="637661"/>
          </a:xfrm>
        </p:grpSpPr>
        <p:sp>
          <p:nvSpPr>
            <p:cNvPr id="753" name="Google Shape;753;p42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54" name="Google Shape;754;p42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5" name="Google Shape;755;p42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756" name="Google Shape;75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42"/>
          <p:cNvSpPr/>
          <p:nvPr/>
        </p:nvSpPr>
        <p:spPr>
          <a:xfrm>
            <a:off x="1608992" y="1161509"/>
            <a:ext cx="9851488" cy="531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4" name="Google Shape;764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38536" y="1337840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42"/>
          <p:cNvSpPr/>
          <p:nvPr/>
        </p:nvSpPr>
        <p:spPr>
          <a:xfrm>
            <a:off x="2124224" y="1261386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42"/>
          <p:cNvSpPr/>
          <p:nvPr/>
        </p:nvSpPr>
        <p:spPr>
          <a:xfrm>
            <a:off x="2159028" y="1657891"/>
            <a:ext cx="9348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예측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7" name="Google Shape;767;p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93799" y="2127100"/>
            <a:ext cx="8992380" cy="4188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3"/>
          <p:cNvSpPr/>
          <p:nvPr/>
        </p:nvSpPr>
        <p:spPr>
          <a:xfrm>
            <a:off x="1860048" y="3669280"/>
            <a:ext cx="8569325" cy="8556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43"/>
          <p:cNvSpPr txBox="1"/>
          <p:nvPr/>
        </p:nvSpPr>
        <p:spPr>
          <a:xfrm>
            <a:off x="2837948" y="3165256"/>
            <a:ext cx="66135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 for your attention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6018" y="1528357"/>
            <a:ext cx="1925011" cy="1917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/>
          <p:nvPr/>
        </p:nvSpPr>
        <p:spPr>
          <a:xfrm>
            <a:off x="1859569" y="457200"/>
            <a:ext cx="154721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SaaS의 개념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16"/>
          <p:cNvGrpSpPr/>
          <p:nvPr/>
        </p:nvGrpSpPr>
        <p:grpSpPr>
          <a:xfrm>
            <a:off x="277633" y="2484379"/>
            <a:ext cx="737616" cy="637661"/>
            <a:chOff x="286675" y="1057144"/>
            <a:chExt cx="737616" cy="637661"/>
          </a:xfrm>
        </p:grpSpPr>
        <p:sp>
          <p:nvSpPr>
            <p:cNvPr id="131" name="Google Shape;131;p16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2" name="Google Shape;132;p16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" name="Google Shape;133;p16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34" name="Google Shape;13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/>
          <p:nvPr/>
        </p:nvSpPr>
        <p:spPr>
          <a:xfrm>
            <a:off x="5821680" y="1409700"/>
            <a:ext cx="5638800" cy="46558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8" name="Google Shape;13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2418" y="1657890"/>
            <a:ext cx="4299670" cy="41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/>
        </p:nvSpPr>
        <p:spPr>
          <a:xfrm>
            <a:off x="2210577" y="5680588"/>
            <a:ext cx="3411511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7"/>
              </a:rPr>
              <a:t>출처 : </a:t>
            </a:r>
            <a:r>
              <a:rPr lang="ko-KR" sz="7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8"/>
              </a:rPr>
              <a:t>https://www.combell.com/en/blog/iaas-paas-saas-or-baas-its-up-to-you/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6691083" y="2090203"/>
            <a:ext cx="432349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사용자가 네트워크를 통해 App의 기능을 이용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할 수 있는 서비스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05395" y="1861909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/>
          <p:nvPr/>
        </p:nvSpPr>
        <p:spPr>
          <a:xfrm>
            <a:off x="6691083" y="1785455"/>
            <a:ext cx="31542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SaaS(Software as a Service)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6691083" y="3127373"/>
            <a:ext cx="4663456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조직이나 개인이 쉽게 사용하고 소비할 수 있도록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전달 가능한 App서비스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서비스 제공 관점에서 철저한 소비를 목적으로 함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사용자에게 추가적인 개발이나 데이터에 대한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추가적인 부담을 주지 않음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클라우딩 컴퓨팅 중에서도 최상위 계층의 서비스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05395" y="2899079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/>
          <p:nvPr/>
        </p:nvSpPr>
        <p:spPr>
          <a:xfrm>
            <a:off x="6691083" y="2822625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/>
        </p:nvSpPr>
        <p:spPr>
          <a:xfrm>
            <a:off x="1859569" y="457200"/>
            <a:ext cx="14718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Stack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155;p17"/>
          <p:cNvGrpSpPr/>
          <p:nvPr/>
        </p:nvGrpSpPr>
        <p:grpSpPr>
          <a:xfrm>
            <a:off x="277633" y="3162559"/>
            <a:ext cx="737616" cy="637661"/>
            <a:chOff x="286675" y="1057144"/>
            <a:chExt cx="737616" cy="637661"/>
          </a:xfrm>
        </p:grpSpPr>
        <p:sp>
          <p:nvSpPr>
            <p:cNvPr id="156" name="Google Shape;156;p17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57" name="Google Shape;157;p17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8" name="Google Shape;158;p17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59" name="Google Shape;15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7"/>
          <p:cNvSpPr/>
          <p:nvPr/>
        </p:nvSpPr>
        <p:spPr>
          <a:xfrm>
            <a:off x="6072028" y="1161509"/>
            <a:ext cx="5388452" cy="531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17"/>
          <p:cNvSpPr/>
          <p:nvPr/>
        </p:nvSpPr>
        <p:spPr>
          <a:xfrm>
            <a:off x="6463296" y="1753875"/>
            <a:ext cx="506901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주요 기능이 독립된 프로젝트로 나뉘어 개발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Compute, Storage, Image Manager가 핵심 플랫폼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개발자, 기업 등 누구나 모든 프로젝트 참여 가능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77608" y="1407597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/>
          <p:nvPr/>
        </p:nvSpPr>
        <p:spPr>
          <a:xfrm>
            <a:off x="6463296" y="1331143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1753173" y="5114956"/>
            <a:ext cx="408958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IaaS를 제공하기 위해 데이터센터의 인프라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제어하는 클라우드 오퍼레이팅 시스템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67485" y="4886662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/>
          <p:nvPr/>
        </p:nvSpPr>
        <p:spPr>
          <a:xfrm>
            <a:off x="1753173" y="4810208"/>
            <a:ext cx="25603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오픈 스택(Open Stack)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2082022" y="4105888"/>
            <a:ext cx="3801041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1"/>
              </a:rPr>
              <a:t>출처 : </a:t>
            </a:r>
            <a:r>
              <a:rPr lang="ko-KR" sz="7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2"/>
              </a:rPr>
              <a:t>https://ko.wikipedia.org/wiki/%EC%98%A4%ED%94%88%EC%8A%A4%ED%83%9D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4" name="Google Shape;174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482899" y="2004169"/>
            <a:ext cx="4094754" cy="2078173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/>
        </p:nvSpPr>
        <p:spPr>
          <a:xfrm>
            <a:off x="1859569" y="457200"/>
            <a:ext cx="14718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Stack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" name="Google Shape;180;p18"/>
          <p:cNvGrpSpPr/>
          <p:nvPr/>
        </p:nvGrpSpPr>
        <p:grpSpPr>
          <a:xfrm>
            <a:off x="277633" y="3162559"/>
            <a:ext cx="737616" cy="637661"/>
            <a:chOff x="286675" y="1057144"/>
            <a:chExt cx="737616" cy="637661"/>
          </a:xfrm>
        </p:grpSpPr>
        <p:sp>
          <p:nvSpPr>
            <p:cNvPr id="181" name="Google Shape;181;p18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82" name="Google Shape;182;p18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" name="Google Shape;183;p18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84" name="Google Shape;18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/>
          <p:nvPr/>
        </p:nvSpPr>
        <p:spPr>
          <a:xfrm>
            <a:off x="6072028" y="1161509"/>
            <a:ext cx="5388452" cy="531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18"/>
          <p:cNvSpPr/>
          <p:nvPr/>
        </p:nvSpPr>
        <p:spPr>
          <a:xfrm>
            <a:off x="1753173" y="5114956"/>
            <a:ext cx="408958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IaaS를 제공하기 위해 데이터센터의 인프라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제어하는 클라우드 오퍼레이팅 시스템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67485" y="4886662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8"/>
          <p:cNvSpPr/>
          <p:nvPr/>
        </p:nvSpPr>
        <p:spPr>
          <a:xfrm>
            <a:off x="1753173" y="4810208"/>
            <a:ext cx="25603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오픈 스택(Open Stack)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8"/>
          <p:cNvSpPr/>
          <p:nvPr/>
        </p:nvSpPr>
        <p:spPr>
          <a:xfrm>
            <a:off x="6463296" y="1715019"/>
            <a:ext cx="5130251" cy="4770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컴퓨트(Nova)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서버 가상화 지원, 여러 가상화 S/W를 제어하여 VM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등을 관리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네트워킹(Neutron)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네트워크 서비스 (L2, L3, L4, FW, VPN 등)를 지원하며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1세대 SDN의 첫 사례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블록 스토리지(Cinder)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볼륨 서비스를 제공, 관리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아이덴티티(Keystone)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프로젝트의 인증을 통합 관리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이미지(Glance)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Nova에서 VM을 만들 때 필요한 OS이미지를 관리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오브젝트 스토리지(Swift)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 API를 이용하여 URI를 가진 컨텐츠를 관리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77608" y="1407597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8"/>
          <p:cNvSpPr/>
          <p:nvPr/>
        </p:nvSpPr>
        <p:spPr>
          <a:xfrm>
            <a:off x="6463296" y="1331143"/>
            <a:ext cx="2270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구성요소 (아키택쳐)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2082022" y="4105888"/>
            <a:ext cx="3801041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1"/>
              </a:rPr>
              <a:t>출처 : </a:t>
            </a:r>
            <a:r>
              <a:rPr lang="ko-KR" sz="7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2"/>
              </a:rPr>
              <a:t>https://ko.wikipedia.org/wiki/%EC%98%A4%ED%94%88%EC%8A%A4%ED%83%9D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9" name="Google Shape;199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482899" y="2004169"/>
            <a:ext cx="4094754" cy="2078173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 txBox="1"/>
          <p:nvPr/>
        </p:nvSpPr>
        <p:spPr>
          <a:xfrm>
            <a:off x="1859569" y="457200"/>
            <a:ext cx="14718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Stack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19"/>
          <p:cNvGrpSpPr/>
          <p:nvPr/>
        </p:nvGrpSpPr>
        <p:grpSpPr>
          <a:xfrm>
            <a:off x="277633" y="3162559"/>
            <a:ext cx="737616" cy="637661"/>
            <a:chOff x="286675" y="1057144"/>
            <a:chExt cx="737616" cy="637661"/>
          </a:xfrm>
        </p:grpSpPr>
        <p:sp>
          <p:nvSpPr>
            <p:cNvPr id="206" name="Google Shape;206;p19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07" name="Google Shape;207;p19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" name="Google Shape;208;p19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09" name="Google Shape;20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9"/>
          <p:cNvSpPr/>
          <p:nvPr/>
        </p:nvSpPr>
        <p:spPr>
          <a:xfrm>
            <a:off x="6072028" y="1161509"/>
            <a:ext cx="5388452" cy="531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6463296" y="1715019"/>
            <a:ext cx="5086649" cy="4278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오케스트레이션(Heat)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인프라 자원을 개별적으로 생성하기보다 서비스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템플릿을 정의하여 네트워크부터 VM, 볼륨 및 필요한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S/W를 설치하는 오케스트레이션을 제공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텔레메트리(Ceilometer)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OpenStack에서 제공되는 자원의 사용량을 관리하며,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최근에는 모니터링 용도로 확장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데이터베이스(Trove)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MySQL, Reids와 같은 데이터베이스를 관리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프로세싱(Sahara)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Hadoop과 같은 빅데이터를 지원하는 클러스터를 관리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베어메탈(Ironic)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가상화가 아닌 베어메탈 방식으로 서버를 제공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77608" y="1407597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9"/>
          <p:cNvSpPr/>
          <p:nvPr/>
        </p:nvSpPr>
        <p:spPr>
          <a:xfrm>
            <a:off x="6463296" y="1331143"/>
            <a:ext cx="2270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구성요소 (아키택쳐)</a:t>
            </a:r>
            <a:endParaRPr/>
          </a:p>
        </p:txBody>
      </p:sp>
      <p:sp>
        <p:nvSpPr>
          <p:cNvPr id="220" name="Google Shape;220;p19"/>
          <p:cNvSpPr/>
          <p:nvPr/>
        </p:nvSpPr>
        <p:spPr>
          <a:xfrm>
            <a:off x="1753173" y="5114956"/>
            <a:ext cx="408958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IaaS를 제공하기 위해 데이터센터의 인프라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제어하는 클라우드 오퍼레이팅 시스템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67485" y="4886662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9"/>
          <p:cNvSpPr/>
          <p:nvPr/>
        </p:nvSpPr>
        <p:spPr>
          <a:xfrm>
            <a:off x="1753173" y="4810208"/>
            <a:ext cx="25603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오픈 스택(Open Stack)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9"/>
          <p:cNvSpPr txBox="1"/>
          <p:nvPr/>
        </p:nvSpPr>
        <p:spPr>
          <a:xfrm>
            <a:off x="2082022" y="4105888"/>
            <a:ext cx="3801041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1"/>
              </a:rPr>
              <a:t>출처 : </a:t>
            </a:r>
            <a:r>
              <a:rPr lang="ko-KR" sz="7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2"/>
              </a:rPr>
              <a:t>https://ko.wikipedia.org/wiki/%EC%98%A4%ED%94%88%EC%8A%A4%ED%83%9D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4" name="Google Shape;224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482899" y="2004169"/>
            <a:ext cx="4094754" cy="2078173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 txBox="1"/>
          <p:nvPr/>
        </p:nvSpPr>
        <p:spPr>
          <a:xfrm>
            <a:off x="1859569" y="457200"/>
            <a:ext cx="14718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Stack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0" name="Google Shape;230;p20"/>
          <p:cNvGrpSpPr/>
          <p:nvPr/>
        </p:nvGrpSpPr>
        <p:grpSpPr>
          <a:xfrm>
            <a:off x="277633" y="3162559"/>
            <a:ext cx="737616" cy="637661"/>
            <a:chOff x="286675" y="1057144"/>
            <a:chExt cx="737616" cy="637661"/>
          </a:xfrm>
        </p:grpSpPr>
        <p:sp>
          <p:nvSpPr>
            <p:cNvPr id="231" name="Google Shape;231;p20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32" name="Google Shape;232;p20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3" name="Google Shape;233;p20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34" name="Google Shape;23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0"/>
          <p:cNvSpPr/>
          <p:nvPr/>
        </p:nvSpPr>
        <p:spPr>
          <a:xfrm>
            <a:off x="6072028" y="1161509"/>
            <a:ext cx="5388452" cy="531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20"/>
          <p:cNvSpPr/>
          <p:nvPr/>
        </p:nvSpPr>
        <p:spPr>
          <a:xfrm>
            <a:off x="6463296" y="1715019"/>
            <a:ext cx="4256293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메시징(Zaqar)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Queue 서비스를 제공, 관리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공유파일시스템(Manila)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NFS와 같이 공유 디스크 서비스를 제공, 관리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DNS(Designate)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DNS서비스를 제공, 관리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77608" y="1407597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0"/>
          <p:cNvSpPr/>
          <p:nvPr/>
        </p:nvSpPr>
        <p:spPr>
          <a:xfrm>
            <a:off x="6463296" y="1331143"/>
            <a:ext cx="2270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구성요소 (아키택쳐)</a:t>
            </a:r>
            <a:endParaRPr/>
          </a:p>
        </p:txBody>
      </p:sp>
      <p:sp>
        <p:nvSpPr>
          <p:cNvPr id="245" name="Google Shape;245;p20"/>
          <p:cNvSpPr/>
          <p:nvPr/>
        </p:nvSpPr>
        <p:spPr>
          <a:xfrm>
            <a:off x="1753173" y="5114956"/>
            <a:ext cx="408958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IaaS를 제공하기 위해 데이터센터의 인프라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제어하는 클라우드 오퍼레이팅 시스템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67485" y="4886662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0"/>
          <p:cNvSpPr/>
          <p:nvPr/>
        </p:nvSpPr>
        <p:spPr>
          <a:xfrm>
            <a:off x="1753173" y="4810208"/>
            <a:ext cx="25603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오픈 스택(Open Stack)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0"/>
          <p:cNvSpPr txBox="1"/>
          <p:nvPr/>
        </p:nvSpPr>
        <p:spPr>
          <a:xfrm>
            <a:off x="2082022" y="4105888"/>
            <a:ext cx="3801041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1"/>
              </a:rPr>
              <a:t>출처 : </a:t>
            </a:r>
            <a:r>
              <a:rPr lang="ko-KR" sz="7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2"/>
              </a:rPr>
              <a:t>https://ko.wikipedia.org/wiki/%EC%98%A4%ED%94%88%EC%8A%A4%ED%83%9D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9" name="Google Shape;249;p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482899" y="2004169"/>
            <a:ext cx="4094754" cy="2078173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/>
        </p:nvSpPr>
        <p:spPr>
          <a:xfrm>
            <a:off x="1859569" y="457200"/>
            <a:ext cx="14718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Stack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21"/>
          <p:cNvGrpSpPr/>
          <p:nvPr/>
        </p:nvGrpSpPr>
        <p:grpSpPr>
          <a:xfrm>
            <a:off x="277633" y="3162559"/>
            <a:ext cx="737616" cy="637661"/>
            <a:chOff x="286675" y="1057144"/>
            <a:chExt cx="737616" cy="637661"/>
          </a:xfrm>
        </p:grpSpPr>
        <p:sp>
          <p:nvSpPr>
            <p:cNvPr id="256" name="Google Shape;256;p21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57" name="Google Shape;257;p21"/>
            <p:cNvCxnSpPr/>
            <p:nvPr/>
          </p:nvCxnSpPr>
          <p:spPr>
            <a:xfrm>
              <a:off x="286675" y="1057144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8" name="Google Shape;258;p21"/>
            <p:cNvCxnSpPr/>
            <p:nvPr/>
          </p:nvCxnSpPr>
          <p:spPr>
            <a:xfrm>
              <a:off x="286675" y="1694805"/>
              <a:ext cx="737616" cy="0"/>
            </a:xfrm>
            <a:prstGeom prst="straightConnector1">
              <a:avLst/>
            </a:prstGeom>
            <a:noFill/>
            <a:ln cap="flat" cmpd="sng" w="12700">
              <a:solidFill>
                <a:srgbClr val="DA9B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59" name="Google Shape;25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58" y="1161509"/>
            <a:ext cx="496382" cy="49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8" y="1832904"/>
            <a:ext cx="534045" cy="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049" y="2568856"/>
            <a:ext cx="474400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259" y="3240394"/>
            <a:ext cx="623733" cy="4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595" y="3783131"/>
            <a:ext cx="666425" cy="70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4148" y="4535317"/>
            <a:ext cx="542563" cy="57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6893" y="5197325"/>
            <a:ext cx="1029092" cy="74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1"/>
          <p:cNvSpPr/>
          <p:nvPr/>
        </p:nvSpPr>
        <p:spPr>
          <a:xfrm>
            <a:off x="6072028" y="1161509"/>
            <a:ext cx="5388452" cy="531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21"/>
          <p:cNvSpPr/>
          <p:nvPr/>
        </p:nvSpPr>
        <p:spPr>
          <a:xfrm>
            <a:off x="6463296" y="1753875"/>
            <a:ext cx="5049780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네트워크 topology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(project–&gt;network topology)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볼륨생성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(project-&gt;볼륨-&gt;create volume)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인스턴스 생성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(project-&gt;인스턴스들-&gt;Launch instance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인스턴스(VM) 생성후 console 접속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(project -&gt; 인스턴스들 -&gt;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         생성된 인스턴스 -&gt;console)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77608" y="1407597"/>
            <a:ext cx="201185" cy="20118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1"/>
          <p:cNvSpPr/>
          <p:nvPr/>
        </p:nvSpPr>
        <p:spPr>
          <a:xfrm>
            <a:off x="6463296" y="1331143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84070" y="1282543"/>
            <a:ext cx="4684576" cy="201433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pic>
        <p:nvPicPr>
          <p:cNvPr id="271" name="Google Shape;271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03941" y="3369272"/>
            <a:ext cx="4664705" cy="3132248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272" name="Google Shape;272;p21"/>
          <p:cNvSpPr txBox="1"/>
          <p:nvPr/>
        </p:nvSpPr>
        <p:spPr>
          <a:xfrm>
            <a:off x="6177608" y="6195519"/>
            <a:ext cx="174919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&lt;- 오픈스택 사용 화면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21"/>
          <p:cNvSpPr txBox="1"/>
          <p:nvPr/>
        </p:nvSpPr>
        <p:spPr>
          <a:xfrm>
            <a:off x="1284070" y="6442097"/>
            <a:ext cx="5355953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3"/>
              </a:rPr>
              <a:t>출처 </a:t>
            </a:r>
            <a:r>
              <a:rPr lang="ko-KR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sz="7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4"/>
              </a:rPr>
              <a:t>https://www.juniper.net/documentation/en_US/contrail3.1/topics/task/configuration/creating-image-vnc-consolidate.html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